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13" r:id="rId2"/>
  </p:sldMasterIdLst>
  <p:notesMasterIdLst>
    <p:notesMasterId r:id="rId15"/>
  </p:notesMasterIdLst>
  <p:sldIdLst>
    <p:sldId id="347" r:id="rId3"/>
    <p:sldId id="350" r:id="rId4"/>
    <p:sldId id="296" r:id="rId5"/>
    <p:sldId id="345" r:id="rId6"/>
    <p:sldId id="351" r:id="rId7"/>
    <p:sldId id="346" r:id="rId8"/>
    <p:sldId id="352" r:id="rId9"/>
    <p:sldId id="356" r:id="rId10"/>
    <p:sldId id="353" r:id="rId11"/>
    <p:sldId id="354" r:id="rId12"/>
    <p:sldId id="355" r:id="rId13"/>
    <p:sldId id="349"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1" d="100"/>
          <a:sy n="91" d="100"/>
        </p:scale>
        <p:origin x="348" y="78"/>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12</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221141915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69368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85207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7620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a:spcBef>
                <a:spcPct val="0"/>
              </a:spcBef>
              <a:buFont typeface="Arial" panose="020B0604020202020204" pitchFamily="34" charset="0"/>
              <a:buNone/>
              <a:defRPr/>
            </a:pPr>
            <a:r>
              <a:rPr lang="zh-CN" altLang="en-US" sz="2000" dirty="0">
                <a:solidFill>
                  <a:prstClr val="white"/>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7123714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3514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5353788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4049485" y="3734673"/>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2704032" y="188911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8748428" y="4011025"/>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audio" Target="../media/audio1.wav"/><Relationship Id="rId4"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62393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22" r:id="rId5"/>
    <p:sldLayoutId id="2147483660" r:id="rId6"/>
    <p:sldLayoutId id="2147483699" r:id="rId7"/>
    <p:sldLayoutId id="2147483652" r:id="rId8"/>
    <p:sldLayoutId id="2147483682"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4" action="ppaction://hlinksldjump" highlightClick="1">
              <a:snd r:embed="rId5"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175035742"/>
      </p:ext>
    </p:extLst>
  </p:cSld>
  <p:clrMap bg1="lt1" tx1="dk1" bg2="lt2" tx2="dk2" accent1="accent1" accent2="accent2" accent3="accent3" accent4="accent4" accent5="accent5" accent6="accent6" hlink="hlink" folHlink="folHlink"/>
  <p:sldLayoutIdLst>
    <p:sldLayoutId id="2147483714" r:id="rId1"/>
    <p:sldLayoutId id="2147483720" r:id="rId2"/>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dirty="0">
                <a:solidFill>
                  <a:srgbClr val="D60093"/>
                </a:solidFill>
                <a:latin typeface="隶书" panose="02010509060101010101" pitchFamily="49" charset="-122"/>
                <a:ea typeface="隶书" panose="02010509060101010101" pitchFamily="49" charset="-122"/>
              </a:rPr>
              <a:t>第</a:t>
            </a:r>
            <a:r>
              <a:rPr lang="en-US" altLang="zh-CN" sz="4656" b="1" dirty="0">
                <a:solidFill>
                  <a:srgbClr val="D60093"/>
                </a:solidFill>
                <a:latin typeface="隶书" panose="02010509060101010101" pitchFamily="49" charset="-122"/>
                <a:ea typeface="隶书" panose="02010509060101010101" pitchFamily="49" charset="-122"/>
              </a:rPr>
              <a:t>4</a:t>
            </a:r>
            <a:r>
              <a:rPr lang="zh-CN" altLang="en-US" sz="4656" b="1" dirty="0">
                <a:solidFill>
                  <a:srgbClr val="D60093"/>
                </a:solidFill>
                <a:latin typeface="隶书" panose="02010509060101010101" pitchFamily="49" charset="-122"/>
                <a:ea typeface="隶书" panose="02010509060101010101" pitchFamily="49" charset="-122"/>
              </a:rPr>
              <a:t>节　速度的测量</a:t>
            </a: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矩形 2"/>
              <p:cNvSpPr>
                <a:spLocks noChangeAspect="1"/>
              </p:cNvSpPr>
              <p:nvPr/>
            </p:nvSpPr>
            <p:spPr>
              <a:xfrm>
                <a:off x="381000" y="2223455"/>
                <a:ext cx="11430000" cy="140192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正黑简体"/>
                    <a:cs typeface="Times New Roman" panose="02020603050405020304" pitchFamily="18" charset="0"/>
                  </a:rPr>
                  <a:t>解题</a:t>
                </a:r>
                <a:r>
                  <a:rPr lang="zh-CN" altLang="zh-CN" sz="2800" dirty="0" smtClean="0">
                    <a:solidFill>
                      <a:srgbClr val="000000"/>
                    </a:solidFill>
                    <a:latin typeface="NEU-BZ-S92"/>
                    <a:ea typeface="方正正黑简体"/>
                    <a:cs typeface="Times New Roman" panose="02020603050405020304" pitchFamily="18" charset="0"/>
                  </a:rPr>
                  <a:t>指导</a:t>
                </a:r>
                <a:r>
                  <a:rPr lang="en-US" altLang="zh-CN" sz="2800" dirty="0" smtClean="0">
                    <a:solidFill>
                      <a:srgbClr val="000000"/>
                    </a:solidFill>
                    <a:latin typeface="NEU-BZ-S92"/>
                    <a:ea typeface="方正正黑简体"/>
                    <a:cs typeface="Times New Roman" panose="02020603050405020304" pitchFamily="18" charset="0"/>
                  </a:rPr>
                  <a:t>  </a:t>
                </a:r>
                <a:r>
                  <a:rPr lang="zh-CN" altLang="zh-CN" sz="28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解题</a:t>
                </a:r>
                <a:r>
                  <a:rPr lang="zh-CN" altLang="zh-CN" sz="28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关键是正确读出刻度尺的读数并正确计算出通过该段路程所对应的时间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然后代入平均速度公式</a:t>
                </a:r>
                <a:r>
                  <a:rPr lang="en-US" altLang="zh-CN" sz="2800" dirty="0">
                    <a:solidFill>
                      <a:srgbClr val="000000"/>
                    </a:solidFill>
                    <a:latin typeface="Times New Roman" panose="02020603050405020304" pitchFamily="18" charset="0"/>
                    <a:cs typeface="Times New Roman" panose="02020603050405020304" pitchFamily="18" charset="0"/>
                  </a:rPr>
                  <a:t>v=</a:t>
                </a:r>
                <a14:m>
                  <m:oMath xmlns:m="http://schemas.openxmlformats.org/officeDocument/2006/math">
                    <m:f>
                      <m:fPr>
                        <m:ctrlPr>
                          <a:rPr lang="zh-CN" altLang="zh-CN" sz="28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i="1">
                            <a:solidFill>
                              <a:srgbClr val="000000"/>
                            </a:solidFill>
                            <a:latin typeface="Cambria Math" panose="02040503050406030204" pitchFamily="18" charset="0"/>
                            <a:cs typeface="Times New Roman" panose="02020603050405020304" pitchFamily="18" charset="0"/>
                          </a:rPr>
                          <m:t>𝑠</m:t>
                        </m:r>
                      </m:num>
                      <m:den>
                        <m:r>
                          <a:rPr lang="en-US" altLang="zh-CN" sz="2800" i="1">
                            <a:solidFill>
                              <a:srgbClr val="000000"/>
                            </a:solidFill>
                            <a:latin typeface="Cambria Math" panose="02040503050406030204" pitchFamily="18" charset="0"/>
                            <a:cs typeface="Times New Roman" panose="02020603050405020304" pitchFamily="18" charset="0"/>
                          </a:rPr>
                          <m:t>𝑡</m:t>
                        </m:r>
                      </m:den>
                    </m:f>
                  </m:oMath>
                </a14:m>
                <a:r>
                  <a:rPr lang="zh-CN" altLang="zh-CN" sz="28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进行计算。</a:t>
                </a:r>
                <a:endParaRPr lang="zh-CN" altLang="zh-CN" sz="2800" dirty="0">
                  <a:solidFill>
                    <a:srgbClr val="000000"/>
                  </a:solidFill>
                  <a:effectLst/>
                  <a:latin typeface="NEU-BZ-S92"/>
                  <a:ea typeface="方正书宋_GBK"/>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81000" y="2223455"/>
                <a:ext cx="11430000" cy="1401922"/>
              </a:xfrm>
              <a:prstGeom prst="rect">
                <a:avLst/>
              </a:prstGeom>
              <a:blipFill rotWithShape="0">
                <a:blip r:embed="rId2"/>
                <a:stretch>
                  <a:fillRect l="-1120" t="-1304" b="-130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550776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08591"/>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【对点训练】</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玩具小车在水平桌面上运动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频闪照相机记录了小车在相同时间内通过的路程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所用的时间均为</a:t>
            </a:r>
            <a:r>
              <a:rPr lang="en-US" altLang="zh-CN" sz="2800" dirty="0">
                <a:solidFill>
                  <a:srgbClr val="000000"/>
                </a:solidFill>
                <a:latin typeface="Times New Roman" panose="02020603050405020304" pitchFamily="18" charset="0"/>
                <a:cs typeface="Times New Roman" panose="02020603050405020304" pitchFamily="18" charset="0"/>
              </a:rPr>
              <a:t>0</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2 s,</a:t>
            </a:r>
            <a:r>
              <a:rPr lang="zh-CN" altLang="zh-CN" sz="2800" dirty="0">
                <a:solidFill>
                  <a:srgbClr val="000000"/>
                </a:solidFill>
                <a:latin typeface="Times New Roman" panose="02020603050405020304" pitchFamily="18" charset="0"/>
                <a:cs typeface="Times New Roman" panose="02020603050405020304" pitchFamily="18" charset="0"/>
              </a:rPr>
              <a:t>由图可知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该小车的运动是</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匀速</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变速</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直线运动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小车从</a:t>
            </a:r>
            <a:r>
              <a:rPr lang="en-US" altLang="zh-CN" sz="2800" i="1"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处到</a:t>
            </a:r>
            <a:r>
              <a:rPr lang="en-US" altLang="zh-CN" sz="2800" i="1"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处整个运动过程中的平均速度是</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m/s</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4" name="25MKG63.eps" descr="id:2147492823;FounderCES"/>
          <p:cNvPicPr/>
          <p:nvPr/>
        </p:nvPicPr>
        <p:blipFill>
          <a:blip r:embed="rId2">
            <a:clrChange>
              <a:clrFrom>
                <a:srgbClr val="FFFFFF"/>
              </a:clrFrom>
              <a:clrTo>
                <a:srgbClr val="FFFFFF">
                  <a:alpha val="0"/>
                </a:srgbClr>
              </a:clrTo>
            </a:clrChange>
          </a:blip>
          <a:stretch>
            <a:fillRect/>
          </a:stretch>
        </p:blipFill>
        <p:spPr>
          <a:xfrm>
            <a:off x="2554587" y="3281264"/>
            <a:ext cx="6721218" cy="1085040"/>
          </a:xfrm>
          <a:prstGeom prst="rect">
            <a:avLst/>
          </a:prstGeom>
        </p:spPr>
      </p:pic>
      <p:sp>
        <p:nvSpPr>
          <p:cNvPr id="3" name="矩形 2"/>
          <p:cNvSpPr>
            <a:spLocks noChangeAspect="1"/>
          </p:cNvSpPr>
          <p:nvPr/>
        </p:nvSpPr>
        <p:spPr>
          <a:xfrm>
            <a:off x="1894490" y="211339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变速</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4805856" y="2681035"/>
            <a:ext cx="813043"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1.25</a:t>
            </a:r>
            <a:endParaRPr lang="zh-CN" altLang="en-US" sz="2800" dirty="0"/>
          </a:p>
        </p:txBody>
      </p:sp>
    </p:spTree>
    <p:extLst>
      <p:ext uri="{BB962C8B-B14F-4D97-AF65-F5344CB8AC3E}">
        <p14:creationId xmlns:p14="http://schemas.microsoft.com/office/powerpoint/2010/main" val="16247297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405393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目标</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学习概览</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4053938"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基础</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自主预习</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7" name="圆角矩形 26">
            <a:hlinkClick r:id="rId4" action="ppaction://hlinksldjump"/>
          </p:cNvPr>
          <p:cNvSpPr/>
          <p:nvPr/>
        </p:nvSpPr>
        <p:spPr>
          <a:xfrm>
            <a:off x="4053937" y="4459191"/>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探究</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重难解析</a:t>
            </a:r>
            <a:endParaRPr lang="zh-CN" altLang="en-US" sz="3600" dirty="0">
              <a:solidFill>
                <a:prstClr val="white"/>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目标</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学习概览</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mc:AlternateContent xmlns:mc="http://schemas.openxmlformats.org/markup-compatibility/2006" xmlns:a14="http://schemas.microsoft.com/office/drawing/2010/main">
        <mc:Choice Requires="a14">
          <p:graphicFrame>
            <p:nvGraphicFramePr>
              <p:cNvPr id="14" name="表格 13"/>
              <p:cNvGraphicFramePr>
                <a:graphicFrameLocks noGrp="1" noChangeAspect="1"/>
              </p:cNvGraphicFramePr>
              <p:nvPr>
                <p:extLst>
                  <p:ext uri="{D42A27DB-BD31-4B8C-83A1-F6EECF244321}">
                    <p14:modId xmlns:p14="http://schemas.microsoft.com/office/powerpoint/2010/main" val="1503306468"/>
                  </p:ext>
                </p:extLst>
              </p:nvPr>
            </p:nvGraphicFramePr>
            <p:xfrm>
              <a:off x="381000" y="1297503"/>
              <a:ext cx="11430000" cy="3557969"/>
            </p:xfrm>
            <a:graphic>
              <a:graphicData uri="http://schemas.openxmlformats.org/drawingml/2006/table">
                <a:tbl>
                  <a:tblPr firstRow="1" firstCol="1" bandRow="1"/>
                  <a:tblGrid>
                    <a:gridCol w="6316362"/>
                    <a:gridCol w="5113638"/>
                  </a:tblGrid>
                  <a:tr h="0">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素养目标</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思维导图</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能用刻度尺测出物体运动的路程</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能用秒表测出物体通过这段路程所用的时间</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能根据公式</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14:m>
                            <m:oMath xmlns:m="http://schemas.openxmlformats.org/officeDocument/2006/math">
                              <m:f>
                                <m:fPr>
                                  <m:ctrlPr>
                                    <a:rPr lang="zh-CN" sz="28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800"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𝑠</m:t>
                                  </m:r>
                                </m:num>
                                <m:den>
                                  <m:r>
                                    <a:rPr lang="en-US" sz="2800"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计算出物体在这段时间内运动的平均速度。</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科学探究</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dirty="0">
                            <a:solidFill>
                              <a:srgbClr val="000000"/>
                            </a:solidFill>
                            <a:effectLst/>
                            <a:latin typeface="NEU-BZ-S92"/>
                            <a:ea typeface="方正书宋_GBK"/>
                            <a:cs typeface="Times New Roman" panose="02020603050405020304" pitchFamily="18" charset="0"/>
                          </a:endParaRPr>
                        </a:p>
                        <a:p>
                          <a:pPr>
                            <a:spcAft>
                              <a:spcPts val="0"/>
                            </a:spcAft>
                            <a:tabLst>
                              <a:tab pos="1188085" algn="l"/>
                              <a:tab pos="2163445" algn="l"/>
                              <a:tab pos="3142615" algn="l"/>
                              <a:tab pos="4190365"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通过实验</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养成认真按照规则做好实验的习惯</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增强合作意识</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培养实事求是的科学态度。</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科学态度与责任</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dirty="0">
                            <a:solidFill>
                              <a:srgbClr val="000000"/>
                            </a:solidFill>
                            <a:effectLst/>
                            <a:latin typeface="NEU-BZ-S92"/>
                            <a:ea typeface="方正书宋_GBK"/>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NEU-BZ-S92"/>
                              <a:ea typeface="方正书宋_GBK"/>
                              <a:cs typeface="Times New Roman" panose="02020603050405020304" pitchFamily="18" charset="0"/>
                            </a:rPr>
                            <a:t> </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4" name="表格 13"/>
              <p:cNvGraphicFramePr>
                <a:graphicFrameLocks noGrp="1" noChangeAspect="1"/>
              </p:cNvGraphicFramePr>
              <p:nvPr>
                <p:extLst>
                  <p:ext uri="{D42A27DB-BD31-4B8C-83A1-F6EECF244321}">
                    <p14:modId xmlns:p14="http://schemas.microsoft.com/office/powerpoint/2010/main" val="1503306468"/>
                  </p:ext>
                </p:extLst>
              </p:nvPr>
            </p:nvGraphicFramePr>
            <p:xfrm>
              <a:off x="381000" y="1297503"/>
              <a:ext cx="11430000" cy="3557969"/>
            </p:xfrm>
            <a:graphic>
              <a:graphicData uri="http://schemas.openxmlformats.org/drawingml/2006/table">
                <a:tbl>
                  <a:tblPr firstRow="1" firstCol="1" bandRow="1"/>
                  <a:tblGrid>
                    <a:gridCol w="6316362"/>
                    <a:gridCol w="5113638"/>
                  </a:tblGrid>
                  <a:tr h="426720">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素养目标</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思维导图</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31249">
                    <a:tc>
                      <a:txBody>
                        <a:bodyPr/>
                        <a:lstStyle/>
                        <a:p>
                          <a:endParaRPr lang="zh-CN"/>
                        </a:p>
                      </a:txBody>
                      <a:tcPr marL="66675" marR="6667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blipFill rotWithShape="0">
                          <a:blip r:embed="rId3"/>
                          <a:stretch>
                            <a:fillRect l="-193" t="-16893" r="-81389" b="-6990"/>
                          </a:stretch>
                        </a:blipFill>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NEU-BZ-S92"/>
                              <a:ea typeface="方正书宋_GBK"/>
                              <a:cs typeface="Times New Roman" panose="02020603050405020304" pitchFamily="18" charset="0"/>
                            </a:rPr>
                            <a:t> </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mc:Fallback>
      </mc:AlternateContent>
      <p:pic>
        <p:nvPicPr>
          <p:cNvPr id="18" name="25MKG62.eps"/>
          <p:cNvPicPr/>
          <p:nvPr/>
        </p:nvPicPr>
        <p:blipFill>
          <a:blip r:embed="rId4">
            <a:clrChange>
              <a:clrFrom>
                <a:srgbClr val="FFFFFF"/>
              </a:clrFrom>
              <a:clrTo>
                <a:srgbClr val="FFFFFF">
                  <a:alpha val="0"/>
                </a:srgbClr>
              </a:clrTo>
            </a:clrChange>
          </a:blip>
          <a:stretch>
            <a:fillRect/>
          </a:stretch>
        </p:blipFill>
        <p:spPr>
          <a:xfrm>
            <a:off x="7564543" y="1865185"/>
            <a:ext cx="3609676" cy="2625219"/>
          </a:xfrm>
          <a:prstGeom prst="rect">
            <a:avLst/>
          </a:prstGeom>
        </p:spPr>
      </p:pic>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基础</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779224"/>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兰亭中黑_GBK"/>
                <a:cs typeface="Times New Roman" panose="02020603050405020304" pitchFamily="18" charset="0"/>
              </a:rPr>
              <a:t> 知识点</a:t>
            </a:r>
            <a:r>
              <a:rPr lang="zh-CN" altLang="zh-CN" sz="2800" i="1" dirty="0">
                <a:solidFill>
                  <a:srgbClr val="000000"/>
                </a:solidFill>
                <a:latin typeface="Times New Roman" panose="02020603050405020304" pitchFamily="18" charset="0"/>
                <a:cs typeface="Times New Roman" panose="02020603050405020304" pitchFamily="18" charset="0"/>
              </a:rPr>
              <a:t>　</a:t>
            </a:r>
            <a:r>
              <a:rPr lang="zh-CN" altLang="zh-CN" sz="2800" dirty="0">
                <a:solidFill>
                  <a:srgbClr val="000000"/>
                </a:solidFill>
                <a:latin typeface="NEU-BZ-S92"/>
                <a:ea typeface="方正兰亭中黑_GBK"/>
                <a:cs typeface="Times New Roman" panose="02020603050405020304" pitchFamily="18" charset="0"/>
              </a:rPr>
              <a:t>测量小车运动的速度</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实验原理</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i="1" dirty="0" smtClean="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实验器材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长木板、小车、木块、金属片、</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和</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3</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实验设计方案</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把实验装置组装好。</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13" name="LW8QXR65.eps" descr="id:2147492774;FounderCES"/>
          <p:cNvPicPr/>
          <p:nvPr/>
        </p:nvPicPr>
        <p:blipFill>
          <a:blip r:embed="rId3">
            <a:clrChange>
              <a:clrFrom>
                <a:srgbClr val="FFFFFF"/>
              </a:clrFrom>
              <a:clrTo>
                <a:srgbClr val="FFFFFF">
                  <a:alpha val="0"/>
                </a:srgbClr>
              </a:clrTo>
            </a:clrChange>
          </a:blip>
          <a:stretch>
            <a:fillRect/>
          </a:stretch>
        </p:blipFill>
        <p:spPr>
          <a:xfrm>
            <a:off x="4267002" y="3043659"/>
            <a:ext cx="3946122" cy="1023448"/>
          </a:xfrm>
          <a:prstGeom prst="rect">
            <a:avLst/>
          </a:prstGeom>
        </p:spPr>
      </p:pic>
      <p:sp>
        <p:nvSpPr>
          <p:cNvPr id="3" name="矩形 2"/>
          <p:cNvSpPr>
            <a:spLocks noChangeAspect="1"/>
          </p:cNvSpPr>
          <p:nvPr/>
        </p:nvSpPr>
        <p:spPr>
          <a:xfrm>
            <a:off x="381000" y="4003812"/>
            <a:ext cx="11430000" cy="2813655"/>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将长木板的一端用木块垫起</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搭建一个斜面</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使斜面与水平面的坡度</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。小车可在这个斜面上运动。</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把小车放在斜面顶端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金属片放在斜面底端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用</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测出小车将要通过的路程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用</a:t>
            </a:r>
            <a:r>
              <a:rPr lang="en-US" altLang="zh-CN" sz="2800" i="1" dirty="0" smtClean="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测量</a:t>
            </a:r>
            <a:r>
              <a:rPr lang="zh-CN" altLang="zh-CN" sz="2800" dirty="0">
                <a:solidFill>
                  <a:srgbClr val="000000"/>
                </a:solidFill>
                <a:latin typeface="Times New Roman" panose="02020603050405020304" pitchFamily="18" charset="0"/>
                <a:cs typeface="Times New Roman" panose="02020603050405020304" pitchFamily="18" charset="0"/>
              </a:rPr>
              <a:t>小车从斜面顶端滑下到撞击金属片的时间。</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将实验数据代入速度公式进行计算。</a:t>
            </a:r>
            <a:endParaRPr lang="zh-CN" altLang="zh-CN" sz="2800" dirty="0">
              <a:solidFill>
                <a:srgbClr val="000000"/>
              </a:solidFill>
              <a:effectLst/>
              <a:latin typeface="NEU-BZ-S92"/>
              <a:ea typeface="方正书宋_GBK"/>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 name="矩形 3"/>
              <p:cNvSpPr>
                <a:spLocks noChangeAspect="1"/>
              </p:cNvSpPr>
              <p:nvPr/>
            </p:nvSpPr>
            <p:spPr>
              <a:xfrm>
                <a:off x="2619704" y="1105321"/>
                <a:ext cx="799193" cy="841769"/>
              </a:xfrm>
              <a:prstGeom prst="rect">
                <a:avLst/>
              </a:prstGeom>
            </p:spPr>
            <p:txBody>
              <a:bodyPr wrap="none">
                <a:spAutoFit/>
              </a:bodyPr>
              <a:lstStyle/>
              <a:p>
                <a:pPr>
                  <a:lnSpc>
                    <a:spcPct val="130000"/>
                  </a:lnSpc>
                </a:pPr>
                <a:r>
                  <a:rPr lang="en-US" altLang="zh-CN" sz="2800" i="1" dirty="0">
                    <a:solidFill>
                      <a:srgbClr val="FF0000"/>
                    </a:solidFill>
                    <a:latin typeface="Times New Roman" panose="02020603050405020304" pitchFamily="18" charset="0"/>
                  </a:rPr>
                  <a:t>v=</a:t>
                </a:r>
                <a14:m>
                  <m:oMath xmlns:m="http://schemas.openxmlformats.org/officeDocument/2006/math">
                    <m:f>
                      <m:fPr>
                        <m:ctrlPr>
                          <a:rPr lang="zh-CN" altLang="zh-CN" sz="2800" i="1">
                            <a:solidFill>
                              <a:srgbClr val="FF0000"/>
                            </a:solidFill>
                            <a:effectLst/>
                            <a:latin typeface="Cambria Math" panose="02040503050406030204" pitchFamily="18" charset="0"/>
                            <a:ea typeface="Cambria Math" panose="02040503050406030204" pitchFamily="18" charset="0"/>
                          </a:rPr>
                        </m:ctrlPr>
                      </m:fPr>
                      <m:num>
                        <m:r>
                          <a:rPr lang="en-US" altLang="zh-CN" sz="2800" i="1">
                            <a:solidFill>
                              <a:srgbClr val="FF0000"/>
                            </a:solidFill>
                            <a:latin typeface="Cambria Math" panose="02040503050406030204" pitchFamily="18" charset="0"/>
                            <a:cs typeface="Times New Roman" panose="02020603050405020304" pitchFamily="18" charset="0"/>
                          </a:rPr>
                          <m:t>𝑠</m:t>
                        </m:r>
                      </m:num>
                      <m:den>
                        <m:r>
                          <a:rPr lang="en-US" altLang="zh-CN" sz="2800" i="1">
                            <a:solidFill>
                              <a:srgbClr val="FF0000"/>
                            </a:solidFill>
                            <a:latin typeface="Cambria Math" panose="02040503050406030204" pitchFamily="18" charset="0"/>
                            <a:cs typeface="Times New Roman" panose="02020603050405020304" pitchFamily="18" charset="0"/>
                          </a:rPr>
                          <m:t>𝑡</m:t>
                        </m:r>
                      </m:den>
                    </m:f>
                  </m:oMath>
                </a14:m>
                <a:r>
                  <a:rPr lang="zh-CN" altLang="en-US" sz="2800" dirty="0" smtClean="0"/>
                  <a:t> </a:t>
                </a:r>
                <a:endParaRPr lang="zh-CN" altLang="en-US" sz="2800" dirty="0"/>
              </a:p>
            </p:txBody>
          </p:sp>
        </mc:Choice>
        <mc:Fallback>
          <p:sp>
            <p:nvSpPr>
              <p:cNvPr id="4" name="矩形 3"/>
              <p:cNvSpPr>
                <a:spLocks noRot="1" noChangeAspect="1" noMove="1" noResize="1" noEditPoints="1" noAdjustHandles="1" noChangeArrowheads="1" noChangeShapeType="1" noTextEdit="1"/>
              </p:cNvSpPr>
              <p:nvPr/>
            </p:nvSpPr>
            <p:spPr>
              <a:xfrm>
                <a:off x="2619704" y="1105321"/>
                <a:ext cx="799193" cy="841769"/>
              </a:xfrm>
              <a:prstGeom prst="rect">
                <a:avLst/>
              </a:prstGeom>
              <a:blipFill rotWithShape="0">
                <a:blip r:embed="rId4"/>
                <a:stretch>
                  <a:fillRect l="-16031" b="-2899"/>
                </a:stretch>
              </a:blipFill>
            </p:spPr>
            <p:txBody>
              <a:bodyPr/>
              <a:lstStyle/>
              <a:p>
                <a:r>
                  <a:rPr lang="zh-CN" altLang="en-US">
                    <a:noFill/>
                  </a:rPr>
                  <a:t> </a:t>
                </a:r>
              </a:p>
            </p:txBody>
          </p:sp>
        </mc:Fallback>
      </mc:AlternateContent>
      <p:sp>
        <p:nvSpPr>
          <p:cNvPr id="5" name="矩形 4"/>
          <p:cNvSpPr>
            <a:spLocks noChangeAspect="1"/>
          </p:cNvSpPr>
          <p:nvPr/>
        </p:nvSpPr>
        <p:spPr>
          <a:xfrm>
            <a:off x="7433441" y="1884030"/>
            <a:ext cx="1351652"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刻度尺</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9609083" y="1894539"/>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秒表</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860273" y="4560079"/>
            <a:ext cx="992579"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很</a:t>
            </a:r>
            <a:r>
              <a:rPr lang="zh-CN" altLang="zh-CN" sz="2800" dirty="0" smtClean="0">
                <a:solidFill>
                  <a:srgbClr val="FF0000"/>
                </a:solidFill>
                <a:latin typeface="Times New Roman" panose="02020603050405020304" pitchFamily="18" charset="0"/>
                <a:cs typeface="Times New Roman" panose="02020603050405020304" pitchFamily="18" charset="0"/>
              </a:rPr>
              <a:t>小</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19" name="矩形 18"/>
          <p:cNvSpPr>
            <a:spLocks noChangeAspect="1"/>
          </p:cNvSpPr>
          <p:nvPr/>
        </p:nvSpPr>
        <p:spPr>
          <a:xfrm>
            <a:off x="7526788" y="5110524"/>
            <a:ext cx="1351652"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刻度尺</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30" name="矩形 29"/>
          <p:cNvSpPr>
            <a:spLocks noChangeAspect="1"/>
          </p:cNvSpPr>
          <p:nvPr/>
        </p:nvSpPr>
        <p:spPr>
          <a:xfrm>
            <a:off x="2640910" y="567922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秒表</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randombar(horizontal)">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randombar(horizontal)">
                                      <p:cBhvr>
                                        <p:cTn id="3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81000" y="1524431"/>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正黑简体"/>
                <a:cs typeface="Times New Roman" panose="02020603050405020304" pitchFamily="18" charset="0"/>
              </a:rPr>
              <a:t>微思考</a:t>
            </a:r>
            <a:r>
              <a:rPr lang="zh-CN" altLang="zh-CN" sz="2800" dirty="0">
                <a:solidFill>
                  <a:srgbClr val="000000"/>
                </a:solidFill>
                <a:latin typeface="NEU-BZ-S92"/>
                <a:ea typeface="Times New Roman" panose="02020603050405020304" pitchFamily="18" charset="0"/>
                <a:cs typeface="Times New Roman" panose="02020603050405020304" pitchFamily="18" charset="0"/>
              </a:rPr>
              <a:t> </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学校操场上跑道的长度是已知的。怎样利用这条跑道和手表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测算自己正常步行时、竞走时、长跑时的平均速度</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a:ea typeface="方正书宋_GBK"/>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a:spLocks noChangeAspect="1"/>
              </p:cNvSpPr>
              <p:nvPr/>
            </p:nvSpPr>
            <p:spPr>
              <a:xfrm>
                <a:off x="381000" y="2697818"/>
                <a:ext cx="11430000" cy="1343188"/>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提示</a:t>
                </a:r>
                <a:r>
                  <a:rPr lang="en-US" altLang="zh-CN" sz="2800" dirty="0">
                    <a:solidFill>
                      <a:srgbClr val="FF0000"/>
                    </a:solidFill>
                    <a:effectLst/>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已知这条跑道的长度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再用手表测出时间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就可以运用公式</a:t>
                </a:r>
                <a:r>
                  <a:rPr lang="en-US" altLang="zh-CN" sz="2800" i="1" dirty="0">
                    <a:solidFill>
                      <a:srgbClr val="000000"/>
                    </a:solidFill>
                    <a:latin typeface="Times New Roman" panose="02020603050405020304" pitchFamily="18" charset="0"/>
                    <a:cs typeface="Times New Roman" panose="02020603050405020304" pitchFamily="18" charset="0"/>
                  </a:rPr>
                  <a:t>v=</a:t>
                </a:r>
                <a14:m>
                  <m:oMath xmlns:m="http://schemas.openxmlformats.org/officeDocument/2006/math">
                    <m:f>
                      <m:fPr>
                        <m:ctrlPr>
                          <a:rPr lang="zh-CN" altLang="zh-CN" sz="28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i="1">
                            <a:solidFill>
                              <a:srgbClr val="000000"/>
                            </a:solidFill>
                            <a:latin typeface="Cambria Math" panose="02040503050406030204" pitchFamily="18" charset="0"/>
                            <a:cs typeface="Times New Roman" panose="02020603050405020304" pitchFamily="18" charset="0"/>
                          </a:rPr>
                          <m:t>𝑠</m:t>
                        </m:r>
                      </m:num>
                      <m:den>
                        <m:r>
                          <a:rPr lang="en-US" altLang="zh-CN" sz="2800" i="1">
                            <a:solidFill>
                              <a:srgbClr val="000000"/>
                            </a:solidFill>
                            <a:latin typeface="Cambria Math" panose="02040503050406030204" pitchFamily="18" charset="0"/>
                            <a:cs typeface="Times New Roman" panose="02020603050405020304" pitchFamily="18" charset="0"/>
                          </a:rPr>
                          <m:t>𝑡</m:t>
                        </m:r>
                      </m:den>
                    </m:f>
                  </m:oMath>
                </a14:m>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测算自己正常步行时、竞走时、长跑时的平均速度。</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81000" y="2697818"/>
                <a:ext cx="11430000" cy="1343188"/>
              </a:xfrm>
              <a:prstGeom prst="rect">
                <a:avLst/>
              </a:prstGeom>
              <a:blipFill rotWithShape="0">
                <a:blip r:embed="rId2"/>
                <a:stretch>
                  <a:fillRect l="-1120" b="-1045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465193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3622979" y="103386"/>
            <a:ext cx="5746402" cy="669887"/>
            <a:chOff x="3606630" y="897473"/>
            <a:chExt cx="4749093" cy="669887"/>
          </a:xfrm>
        </p:grpSpPr>
        <p:pic>
          <p:nvPicPr>
            <p:cNvPr id="21" name="图片 20" descr="阴影"/>
            <p:cNvPicPr>
              <a:picLocks noChangeAspect="1"/>
            </p:cNvPicPr>
            <p:nvPr/>
          </p:nvPicPr>
          <p:blipFill>
            <a:blip r:embed="rId2"/>
            <a:stretch>
              <a:fillRect/>
            </a:stretch>
          </p:blipFill>
          <p:spPr>
            <a:xfrm>
              <a:off x="3606630" y="897473"/>
              <a:ext cx="4749093" cy="669887"/>
            </a:xfrm>
            <a:prstGeom prst="rect">
              <a:avLst/>
            </a:prstGeom>
          </p:spPr>
        </p:pic>
        <p:sp>
          <p:nvSpPr>
            <p:cNvPr id="22" name="文本框 21"/>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探究</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917965"/>
            <a:ext cx="11430000" cy="17125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smtClean="0">
                <a:solidFill>
                  <a:srgbClr val="000000"/>
                </a:solidFill>
                <a:latin typeface="NEU-BZ-S92"/>
                <a:ea typeface="方正兰亭中黑_GBK"/>
                <a:cs typeface="Times New Roman" panose="02020603050405020304" pitchFamily="18" charset="0"/>
              </a:rPr>
              <a:t>探究问题</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速度</a:t>
            </a:r>
            <a:r>
              <a:rPr lang="zh-CN" altLang="zh-CN" sz="2800" dirty="0">
                <a:solidFill>
                  <a:srgbClr val="000000"/>
                </a:solidFill>
                <a:latin typeface="NEU-BZ-S92"/>
                <a:ea typeface="方正兰亭中黑_GBK"/>
                <a:cs typeface="Times New Roman" panose="02020603050405020304" pitchFamily="18" charset="0"/>
              </a:rPr>
              <a:t>的测量</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【例题】</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测量小车的平均速度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的实验中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让小车从斜面的</a:t>
            </a:r>
            <a:r>
              <a:rPr lang="en-US" altLang="zh-CN" sz="2800" i="1"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点由静止滑下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分别测出小车到达</a:t>
            </a:r>
            <a:r>
              <a:rPr lang="en-US" altLang="zh-CN" sz="2800" i="1"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点和</a:t>
            </a:r>
            <a:r>
              <a:rPr lang="en-US" altLang="zh-CN" sz="2800" i="1"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cs typeface="Times New Roman" panose="02020603050405020304" pitchFamily="18" charset="0"/>
              </a:rPr>
              <a:t>点的时间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求出不同路段的平均速度。</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14" name="LW8QXR66.eps" descr="id:2147492802;FounderCES"/>
          <p:cNvPicPr/>
          <p:nvPr/>
        </p:nvPicPr>
        <p:blipFill>
          <a:blip r:embed="rId3">
            <a:clrChange>
              <a:clrFrom>
                <a:srgbClr val="FFFFFF"/>
              </a:clrFrom>
              <a:clrTo>
                <a:srgbClr val="FFFFFF">
                  <a:alpha val="0"/>
                </a:srgbClr>
              </a:clrTo>
            </a:clrChange>
          </a:blip>
          <a:stretch>
            <a:fillRect/>
          </a:stretch>
        </p:blipFill>
        <p:spPr>
          <a:xfrm>
            <a:off x="2429131" y="2719799"/>
            <a:ext cx="6940249" cy="3123112"/>
          </a:xfrm>
          <a:prstGeom prst="rect">
            <a:avLst/>
          </a:prstGeom>
        </p:spPr>
      </p:pic>
    </p:spTree>
    <p:extLst>
      <p:ext uri="{BB962C8B-B14F-4D97-AF65-F5344CB8AC3E}">
        <p14:creationId xmlns:p14="http://schemas.microsoft.com/office/powerpoint/2010/main" val="27072758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20"/>
                                        </p:tgtEl>
                                        <p:attrNameLst>
                                          <p:attrName>r</p:attrName>
                                        </p:attrNameLst>
                                      </p:cBhvr>
                                    </p:animRot>
                                    <p:animRot by="-240000">
                                      <p:cBhvr>
                                        <p:cTn id="7" dur="200" fill="hold">
                                          <p:stCondLst>
                                            <p:cond delay="200"/>
                                          </p:stCondLst>
                                        </p:cTn>
                                        <p:tgtEl>
                                          <p:spTgt spid="20"/>
                                        </p:tgtEl>
                                        <p:attrNameLst>
                                          <p:attrName>r</p:attrName>
                                        </p:attrNameLst>
                                      </p:cBhvr>
                                    </p:animRot>
                                    <p:animRot by="240000">
                                      <p:cBhvr>
                                        <p:cTn id="8" dur="200" fill="hold">
                                          <p:stCondLst>
                                            <p:cond delay="400"/>
                                          </p:stCondLst>
                                        </p:cTn>
                                        <p:tgtEl>
                                          <p:spTgt spid="20"/>
                                        </p:tgtEl>
                                        <p:attrNameLst>
                                          <p:attrName>r</p:attrName>
                                        </p:attrNameLst>
                                      </p:cBhvr>
                                    </p:animRot>
                                    <p:animRot by="-240000">
                                      <p:cBhvr>
                                        <p:cTn id="9" dur="200" fill="hold">
                                          <p:stCondLst>
                                            <p:cond delay="600"/>
                                          </p:stCondLst>
                                        </p:cTn>
                                        <p:tgtEl>
                                          <p:spTgt spid="20"/>
                                        </p:tgtEl>
                                        <p:attrNameLst>
                                          <p:attrName>r</p:attrName>
                                        </p:attrNameLst>
                                      </p:cBhvr>
                                    </p:animRot>
                                    <p:animRot by="120000">
                                      <p:cBhvr>
                                        <p:cTn id="10" dur="200" fill="hold">
                                          <p:stCondLst>
                                            <p:cond delay="80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321648"/>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实验时减小斜面的倾斜角度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是为了减小</a:t>
            </a:r>
            <a:r>
              <a:rPr lang="zh-CN" altLang="zh-CN" sz="2800" dirty="0" smtClean="0">
                <a:solidFill>
                  <a:srgbClr val="000000"/>
                </a:solidFill>
                <a:latin typeface="Times New Roman" panose="02020603050405020304" pitchFamily="18" charset="0"/>
                <a:cs typeface="Times New Roman" panose="02020603050405020304" pitchFamily="18" charset="0"/>
              </a:rPr>
              <a:t>测量</a:t>
            </a:r>
            <a:r>
              <a:rPr lang="en-US" altLang="zh-CN" sz="2800" i="1" dirty="0" smtClean="0">
                <a:solidFill>
                  <a:srgbClr val="000000"/>
                </a:solidFill>
                <a:latin typeface="Times New Roman" panose="02020603050405020304" pitchFamily="18" charset="0"/>
                <a:cs typeface="Times New Roman" panose="02020603050405020304" pitchFamily="18" charset="0"/>
              </a:rPr>
              <a:t>_______</a:t>
            </a:r>
            <a:r>
              <a:rPr lang="zh-CN" altLang="zh-CN" sz="2800" dirty="0" smtClean="0">
                <a:solidFill>
                  <a:srgbClr val="000000"/>
                </a:solidFill>
                <a:latin typeface="Times New Roman" panose="02020603050405020304" pitchFamily="18" charset="0"/>
                <a:cs typeface="Times New Roman" panose="02020603050405020304" pitchFamily="18" charset="0"/>
              </a:rPr>
              <a:t>时</a:t>
            </a:r>
            <a:r>
              <a:rPr lang="zh-CN" altLang="zh-CN" sz="2800" dirty="0">
                <a:solidFill>
                  <a:srgbClr val="000000"/>
                </a:solidFill>
                <a:latin typeface="Times New Roman" panose="02020603050405020304" pitchFamily="18" charset="0"/>
                <a:cs typeface="Times New Roman" panose="02020603050405020304" pitchFamily="18" charset="0"/>
              </a:rPr>
              <a:t>造成的误差。</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小车从</a:t>
            </a:r>
            <a:r>
              <a:rPr lang="en-US" altLang="zh-CN" sz="2800" i="1"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点到</a:t>
            </a:r>
            <a:r>
              <a:rPr lang="en-US" altLang="zh-CN" sz="2800" i="1"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cs typeface="Times New Roman" panose="02020603050405020304" pitchFamily="18" charset="0"/>
              </a:rPr>
              <a:t>点的路程</a:t>
            </a:r>
            <a:r>
              <a:rPr lang="en-US" altLang="zh-CN" sz="2800" i="1" dirty="0" err="1">
                <a:solidFill>
                  <a:srgbClr val="000000"/>
                </a:solidFill>
                <a:latin typeface="Times New Roman" panose="02020603050405020304" pitchFamily="18" charset="0"/>
                <a:cs typeface="Times New Roman" panose="02020603050405020304" pitchFamily="18" charset="0"/>
              </a:rPr>
              <a:t>s</a:t>
            </a:r>
            <a:r>
              <a:rPr lang="en-US" altLang="zh-CN" sz="2800" i="1" baseline="-25000" dirty="0" err="1">
                <a:solidFill>
                  <a:srgbClr val="000000"/>
                </a:solidFill>
                <a:latin typeface="Times New Roman" panose="02020603050405020304" pitchFamily="18" charset="0"/>
                <a:cs typeface="Times New Roman" panose="02020603050405020304" pitchFamily="18" charset="0"/>
              </a:rPr>
              <a:t>AC</a:t>
            </a:r>
            <a:r>
              <a:rPr lang="en-US" altLang="zh-CN" sz="2800" i="1" dirty="0" smtClean="0">
                <a:solidFill>
                  <a:srgbClr val="000000"/>
                </a:solidFill>
                <a:latin typeface="Times New Roman" panose="02020603050405020304" pitchFamily="18" charset="0"/>
                <a:cs typeface="Times New Roman" panose="02020603050405020304" pitchFamily="18" charset="0"/>
              </a:rPr>
              <a:t>=______</a:t>
            </a:r>
            <a:r>
              <a:rPr lang="en-US" altLang="zh-CN" sz="2800" dirty="0" smtClean="0">
                <a:solidFill>
                  <a:srgbClr val="000000"/>
                </a:solidFill>
                <a:latin typeface="Times New Roman" panose="02020603050405020304" pitchFamily="18" charset="0"/>
                <a:cs typeface="Times New Roman" panose="02020603050405020304" pitchFamily="18" charset="0"/>
              </a:rPr>
              <a:t> </a:t>
            </a:r>
            <a:r>
              <a:rPr lang="en-US" altLang="zh-CN" sz="2800" dirty="0" err="1">
                <a:solidFill>
                  <a:srgbClr val="000000"/>
                </a:solidFill>
                <a:latin typeface="Times New Roman" panose="02020603050405020304" pitchFamily="18" charset="0"/>
                <a:cs typeface="Times New Roman" panose="02020603050405020304" pitchFamily="18" charset="0"/>
              </a:rPr>
              <a:t>cm,</a:t>
            </a:r>
            <a:r>
              <a:rPr lang="en-US" altLang="zh-CN" sz="2800" i="1" dirty="0" err="1">
                <a:solidFill>
                  <a:srgbClr val="000000"/>
                </a:solidFill>
                <a:latin typeface="Times New Roman" panose="02020603050405020304" pitchFamily="18" charset="0"/>
                <a:cs typeface="Times New Roman" panose="02020603050405020304" pitchFamily="18" charset="0"/>
              </a:rPr>
              <a:t>AC</a:t>
            </a:r>
            <a:r>
              <a:rPr lang="zh-CN" altLang="zh-CN" sz="2800" dirty="0">
                <a:solidFill>
                  <a:srgbClr val="000000"/>
                </a:solidFill>
                <a:latin typeface="Times New Roman" panose="02020603050405020304" pitchFamily="18" charset="0"/>
                <a:cs typeface="Times New Roman" panose="02020603050405020304" pitchFamily="18" charset="0"/>
              </a:rPr>
              <a:t>段的平均速</a:t>
            </a:r>
            <a:r>
              <a:rPr lang="en-US" altLang="zh-CN" sz="2800" i="1" dirty="0" err="1">
                <a:solidFill>
                  <a:srgbClr val="000000"/>
                </a:solidFill>
                <a:latin typeface="Times New Roman" panose="02020603050405020304" pitchFamily="18" charset="0"/>
                <a:cs typeface="Times New Roman" panose="02020603050405020304" pitchFamily="18" charset="0"/>
              </a:rPr>
              <a:t>v</a:t>
            </a:r>
            <a:r>
              <a:rPr lang="en-US" altLang="zh-CN" sz="2800" i="1" baseline="-25000" dirty="0" err="1">
                <a:solidFill>
                  <a:srgbClr val="000000"/>
                </a:solidFill>
                <a:latin typeface="Times New Roman" panose="02020603050405020304" pitchFamily="18" charset="0"/>
                <a:cs typeface="Times New Roman" panose="02020603050405020304" pitchFamily="18" charset="0"/>
              </a:rPr>
              <a:t>AC</a:t>
            </a:r>
            <a:r>
              <a:rPr lang="en-US" altLang="zh-CN" sz="2800" i="1" dirty="0" smtClean="0">
                <a:solidFill>
                  <a:srgbClr val="000000"/>
                </a:solidFill>
                <a:latin typeface="Times New Roman" panose="02020603050405020304" pitchFamily="18" charset="0"/>
                <a:cs typeface="Times New Roman" panose="02020603050405020304" pitchFamily="18" charset="0"/>
              </a:rPr>
              <a:t>=_____</a:t>
            </a:r>
            <a:r>
              <a:rPr lang="en-US" altLang="zh-CN" sz="2800" dirty="0" smtClean="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m/s</a:t>
            </a:r>
            <a:r>
              <a:rPr lang="zh-CN" altLang="zh-CN" sz="2800" dirty="0" smtClean="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小车在斜面上</a:t>
            </a:r>
            <a:r>
              <a:rPr lang="zh-CN" altLang="zh-CN" sz="2800" dirty="0" smtClean="0">
                <a:solidFill>
                  <a:srgbClr val="000000"/>
                </a:solidFill>
                <a:latin typeface="Times New Roman" panose="02020603050405020304" pitchFamily="18" charset="0"/>
                <a:cs typeface="Times New Roman" panose="02020603050405020304" pitchFamily="18" charset="0"/>
              </a:rPr>
              <a:t>做</a:t>
            </a:r>
            <a:r>
              <a:rPr lang="en-US" altLang="zh-CN" sz="2800" i="1" dirty="0">
                <a:solidFill>
                  <a:srgbClr val="000000"/>
                </a:solidFill>
                <a:latin typeface="Times New Roman" panose="02020603050405020304" pitchFamily="18" charset="0"/>
                <a:cs typeface="Times New Roman" panose="02020603050405020304" pitchFamily="18" charset="0"/>
              </a:rPr>
              <a:t>__________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匀速</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加速</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运动。</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(4)</a:t>
            </a:r>
            <a:r>
              <a:rPr lang="zh-CN" altLang="zh-CN" sz="2800" dirty="0">
                <a:solidFill>
                  <a:srgbClr val="000000"/>
                </a:solidFill>
                <a:latin typeface="Times New Roman" panose="02020603050405020304" pitchFamily="18" charset="0"/>
                <a:cs typeface="Times New Roman" panose="02020603050405020304" pitchFamily="18" charset="0"/>
              </a:rPr>
              <a:t>如果不小心让小车过了</a:t>
            </a:r>
            <a:r>
              <a:rPr lang="en-US" altLang="zh-CN" sz="2800" i="1"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点才开始计时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则</a:t>
            </a:r>
            <a:r>
              <a:rPr lang="en-US" altLang="zh-CN" sz="2800" i="1" dirty="0">
                <a:solidFill>
                  <a:srgbClr val="000000"/>
                </a:solidFill>
                <a:latin typeface="Times New Roman" panose="02020603050405020304" pitchFamily="18" charset="0"/>
                <a:cs typeface="Times New Roman" panose="02020603050405020304" pitchFamily="18" charset="0"/>
              </a:rPr>
              <a:t>AC</a:t>
            </a:r>
            <a:r>
              <a:rPr lang="zh-CN" altLang="zh-CN" sz="2800" dirty="0">
                <a:solidFill>
                  <a:srgbClr val="000000"/>
                </a:solidFill>
                <a:latin typeface="Times New Roman" panose="02020603050405020304" pitchFamily="18" charset="0"/>
                <a:cs typeface="Times New Roman" panose="02020603050405020304" pitchFamily="18" charset="0"/>
              </a:rPr>
              <a:t>段平均速度的测量值将</a:t>
            </a:r>
            <a:r>
              <a:rPr lang="en-US" altLang="zh-CN" sz="2800" i="1" dirty="0" smtClean="0">
                <a:solidFill>
                  <a:srgbClr val="000000"/>
                </a:solidFill>
                <a:latin typeface="Times New Roman" panose="02020603050405020304" pitchFamily="18" charset="0"/>
                <a:cs typeface="Times New Roman" panose="02020603050405020304" pitchFamily="18" charset="0"/>
              </a:rPr>
              <a:t>__________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偏大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偏小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不变</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2" name="矩形 1"/>
          <p:cNvSpPr>
            <a:spLocks noChangeAspect="1"/>
          </p:cNvSpPr>
          <p:nvPr/>
        </p:nvSpPr>
        <p:spPr>
          <a:xfrm>
            <a:off x="7874876" y="1332158"/>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时间</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5194738" y="1900857"/>
            <a:ext cx="1082348" cy="652486"/>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rPr>
              <a:t>80</a:t>
            </a:r>
            <a:r>
              <a:rPr lang="en-US" altLang="zh-CN" sz="2800" i="1" dirty="0" smtClean="0">
                <a:solidFill>
                  <a:srgbClr val="FF0000"/>
                </a:solidFill>
                <a:latin typeface="Times New Roman" panose="02020603050405020304" pitchFamily="18" charset="0"/>
              </a:rPr>
              <a:t>.</a:t>
            </a:r>
            <a:r>
              <a:rPr lang="en-US" altLang="zh-CN" sz="2800" dirty="0" smtClean="0">
                <a:solidFill>
                  <a:srgbClr val="FF0000"/>
                </a:solidFill>
                <a:latin typeface="Times New Roman" panose="02020603050405020304" pitchFamily="18" charset="0"/>
              </a:rPr>
              <a:t>00 </a:t>
            </a:r>
            <a:endParaRPr lang="zh-CN" altLang="en-US" sz="2800" dirty="0"/>
          </a:p>
        </p:txBody>
      </p:sp>
      <p:sp>
        <p:nvSpPr>
          <p:cNvPr id="5" name="矩形 4"/>
          <p:cNvSpPr>
            <a:spLocks noChangeAspect="1"/>
          </p:cNvSpPr>
          <p:nvPr/>
        </p:nvSpPr>
        <p:spPr>
          <a:xfrm>
            <a:off x="9798269" y="1911367"/>
            <a:ext cx="902811"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rPr>
              <a:t>0</a:t>
            </a:r>
            <a:r>
              <a:rPr lang="en-US" altLang="zh-CN" sz="2800" i="1" dirty="0" smtClean="0">
                <a:solidFill>
                  <a:srgbClr val="FF0000"/>
                </a:solidFill>
                <a:latin typeface="Times New Roman" panose="02020603050405020304" pitchFamily="18" charset="0"/>
              </a:rPr>
              <a:t>.</a:t>
            </a:r>
            <a:r>
              <a:rPr lang="en-US" altLang="zh-CN" sz="2800" dirty="0" smtClean="0">
                <a:solidFill>
                  <a:srgbClr val="FF0000"/>
                </a:solidFill>
                <a:latin typeface="Times New Roman" panose="02020603050405020304" pitchFamily="18" charset="0"/>
              </a:rPr>
              <a:t>16 </a:t>
            </a:r>
            <a:endParaRPr lang="zh-CN" altLang="en-US" sz="2800" dirty="0"/>
          </a:p>
        </p:txBody>
      </p:sp>
      <p:sp>
        <p:nvSpPr>
          <p:cNvPr id="6" name="矩形 5"/>
          <p:cNvSpPr>
            <a:spLocks noChangeAspect="1"/>
          </p:cNvSpPr>
          <p:nvPr/>
        </p:nvSpPr>
        <p:spPr>
          <a:xfrm>
            <a:off x="3726242" y="243655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加速</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769883" y="3540575"/>
            <a:ext cx="992579"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偏</a:t>
            </a:r>
            <a:r>
              <a:rPr lang="zh-CN" altLang="zh-CN" sz="2800" dirty="0" smtClean="0">
                <a:solidFill>
                  <a:srgbClr val="FF0000"/>
                </a:solidFill>
                <a:latin typeface="Times New Roman" panose="02020603050405020304" pitchFamily="18" charset="0"/>
                <a:cs typeface="Times New Roman" panose="02020603050405020304" pitchFamily="18" charset="0"/>
              </a:rPr>
              <a:t>大</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14724883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矩形 7"/>
              <p:cNvSpPr>
                <a:spLocks noChangeAspect="1"/>
              </p:cNvSpPr>
              <p:nvPr/>
            </p:nvSpPr>
            <p:spPr>
              <a:xfrm>
                <a:off x="381000" y="277827"/>
                <a:ext cx="11430000" cy="575843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effectLst/>
                    <a:latin typeface="Arial" panose="020B0604020202020204" pitchFamily="34" charset="0"/>
                    <a:ea typeface="黑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实验时减小斜面的倾斜角度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可以使小车下滑时速度减小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方便测量时间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因此减小斜面的倾斜角度是为了减小测量时间时造成的误差。</a:t>
                </a: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由题图可知小车从</a:t>
                </a:r>
                <a:r>
                  <a:rPr lang="en-US" altLang="zh-CN" sz="2800" i="1"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点到</a:t>
                </a:r>
                <a:r>
                  <a:rPr lang="en-US" altLang="zh-CN" sz="2800" i="1"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点的路程</a:t>
                </a:r>
                <a:r>
                  <a:rPr lang="en-US" altLang="zh-CN" sz="2800" i="1" dirty="0" err="1">
                    <a:solidFill>
                      <a:srgbClr val="000000"/>
                    </a:solidFill>
                    <a:latin typeface="Times New Roman" panose="02020603050405020304" pitchFamily="18" charset="0"/>
                    <a:cs typeface="Times New Roman" panose="02020603050405020304" pitchFamily="18" charset="0"/>
                  </a:rPr>
                  <a:t>s</a:t>
                </a:r>
                <a:r>
                  <a:rPr lang="en-US" altLang="zh-CN" sz="2800" i="1" baseline="-25000" dirty="0" err="1">
                    <a:solidFill>
                      <a:srgbClr val="000000"/>
                    </a:solidFill>
                    <a:latin typeface="Times New Roman" panose="02020603050405020304" pitchFamily="18" charset="0"/>
                    <a:cs typeface="Times New Roman" panose="02020603050405020304" pitchFamily="18" charset="0"/>
                  </a:rPr>
                  <a:t>AC</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80</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00</a:t>
                </a:r>
                <a:r>
                  <a:rPr lang="en-US"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cm,</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所用时间</a:t>
                </a:r>
                <a:r>
                  <a:rPr lang="en-US" altLang="zh-CN" sz="2800" i="1" dirty="0" err="1">
                    <a:solidFill>
                      <a:srgbClr val="000000"/>
                    </a:solidFill>
                    <a:latin typeface="Times New Roman" panose="02020603050405020304" pitchFamily="18" charset="0"/>
                    <a:cs typeface="Times New Roman" panose="02020603050405020304" pitchFamily="18" charset="0"/>
                  </a:rPr>
                  <a:t>t</a:t>
                </a:r>
                <a:r>
                  <a:rPr lang="en-US" altLang="zh-CN" sz="2800" i="1" baseline="-25000" dirty="0" err="1">
                    <a:solidFill>
                      <a:srgbClr val="000000"/>
                    </a:solidFill>
                    <a:latin typeface="Times New Roman" panose="02020603050405020304" pitchFamily="18" charset="0"/>
                    <a:cs typeface="Times New Roman" panose="02020603050405020304" pitchFamily="18" charset="0"/>
                  </a:rPr>
                  <a:t>AC</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5</a:t>
                </a:r>
                <a:r>
                  <a:rPr lang="en-US"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所以</a:t>
                </a:r>
                <a:r>
                  <a:rPr lang="en-US" altLang="zh-CN" sz="2800" i="1" dirty="0">
                    <a:solidFill>
                      <a:srgbClr val="000000"/>
                    </a:solidFill>
                    <a:latin typeface="Times New Roman" panose="02020603050405020304" pitchFamily="18" charset="0"/>
                    <a:cs typeface="Times New Roman" panose="02020603050405020304" pitchFamily="18" charset="0"/>
                  </a:rPr>
                  <a:t>AC</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段的平均速度</a:t>
                </a:r>
                <a:r>
                  <a:rPr lang="en-US" altLang="zh-CN" sz="2800" i="1" dirty="0" err="1">
                    <a:solidFill>
                      <a:srgbClr val="000000"/>
                    </a:solidFill>
                    <a:latin typeface="Times New Roman" panose="02020603050405020304" pitchFamily="18" charset="0"/>
                    <a:cs typeface="Times New Roman" panose="02020603050405020304" pitchFamily="18" charset="0"/>
                  </a:rPr>
                  <a:t>v</a:t>
                </a:r>
                <a:r>
                  <a:rPr lang="en-US" altLang="zh-CN" sz="2800" i="1" baseline="-25000" dirty="0" err="1">
                    <a:solidFill>
                      <a:srgbClr val="000000"/>
                    </a:solidFill>
                    <a:latin typeface="Times New Roman" panose="02020603050405020304" pitchFamily="18" charset="0"/>
                    <a:cs typeface="Times New Roman" panose="02020603050405020304" pitchFamily="18" charset="0"/>
                  </a:rPr>
                  <a:t>AC</a:t>
                </a:r>
                <a:r>
                  <a:rPr lang="en-US" altLang="zh-CN" sz="2800" i="1" dirty="0">
                    <a:solidFill>
                      <a:srgbClr val="000000"/>
                    </a:solidFill>
                    <a:latin typeface="Times New Roman" panose="02020603050405020304" pitchFamily="18" charset="0"/>
                    <a:cs typeface="Times New Roman" panose="02020603050405020304" pitchFamily="18" charset="0"/>
                  </a:rPr>
                  <a:t>=</a:t>
                </a:r>
                <a14:m>
                  <m:oMath xmlns:m="http://schemas.openxmlformats.org/officeDocument/2006/math">
                    <m:f>
                      <m:fPr>
                        <m:ctrlPr>
                          <a:rPr lang="zh-CN" altLang="zh-CN" sz="28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8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800" i="1">
                                <a:solidFill>
                                  <a:srgbClr val="000000"/>
                                </a:solidFill>
                                <a:latin typeface="Cambria Math" panose="02040503050406030204" pitchFamily="18" charset="0"/>
                                <a:cs typeface="Times New Roman" panose="02020603050405020304" pitchFamily="18" charset="0"/>
                              </a:rPr>
                              <m:t>𝑠</m:t>
                            </m:r>
                          </m:e>
                          <m:sub>
                            <m:r>
                              <a:rPr lang="en-US" altLang="zh-CN" sz="2800" i="1">
                                <a:solidFill>
                                  <a:srgbClr val="000000"/>
                                </a:solidFill>
                                <a:latin typeface="Cambria Math" panose="02040503050406030204" pitchFamily="18" charset="0"/>
                                <a:cs typeface="Times New Roman" panose="02020603050405020304" pitchFamily="18" charset="0"/>
                              </a:rPr>
                              <m:t>𝐴𝐶</m:t>
                            </m:r>
                          </m:sub>
                        </m:sSub>
                      </m:num>
                      <m:den>
                        <m:sSub>
                          <m:sSubPr>
                            <m:ctrlPr>
                              <a:rPr lang="zh-CN" altLang="zh-CN" sz="28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800" i="1">
                                <a:solidFill>
                                  <a:srgbClr val="000000"/>
                                </a:solidFill>
                                <a:latin typeface="Cambria Math" panose="02040503050406030204" pitchFamily="18" charset="0"/>
                                <a:cs typeface="Times New Roman" panose="02020603050405020304" pitchFamily="18" charset="0"/>
                              </a:rPr>
                              <m:t>𝑡</m:t>
                            </m:r>
                          </m:e>
                          <m:sub>
                            <m:r>
                              <a:rPr lang="en-US" altLang="zh-CN" sz="2800" i="1">
                                <a:solidFill>
                                  <a:srgbClr val="000000"/>
                                </a:solidFill>
                                <a:latin typeface="Cambria Math" panose="02040503050406030204" pitchFamily="18" charset="0"/>
                                <a:cs typeface="Times New Roman" panose="02020603050405020304" pitchFamily="18" charset="0"/>
                              </a:rPr>
                              <m:t>𝐴𝐶</m:t>
                            </m:r>
                          </m:sub>
                        </m:sSub>
                      </m:den>
                    </m:f>
                    <m:r>
                      <a:rPr lang="en-US" altLang="zh-CN" sz="2800" i="1">
                        <a:solidFill>
                          <a:srgbClr val="000000"/>
                        </a:solidFill>
                        <a:latin typeface="Cambria Math" panose="02040503050406030204" pitchFamily="18" charset="0"/>
                        <a:cs typeface="Times New Roman" panose="02020603050405020304" pitchFamily="18" charset="0"/>
                      </a:rPr>
                      <m:t>=</m:t>
                    </m:r>
                    <m:f>
                      <m:fPr>
                        <m:ctrlPr>
                          <a:rPr lang="zh-CN" altLang="zh-CN" sz="28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a:solidFill>
                              <a:srgbClr val="000000"/>
                            </a:solidFill>
                            <a:latin typeface="Cambria Math" panose="02040503050406030204" pitchFamily="18" charset="0"/>
                            <a:cs typeface="Times New Roman" panose="02020603050405020304" pitchFamily="18" charset="0"/>
                          </a:rPr>
                          <m:t>80</m:t>
                        </m:r>
                        <m:r>
                          <m:rPr>
                            <m:nor/>
                          </m:rPr>
                          <a:rPr lang="en-US" altLang="zh-CN" sz="2800">
                            <a:solidFill>
                              <a:srgbClr val="000000"/>
                            </a:solidFill>
                            <a:latin typeface="Times New Roman" panose="02020603050405020304" pitchFamily="18" charset="0"/>
                            <a:cs typeface="Times New Roman" panose="02020603050405020304" pitchFamily="18" charset="0"/>
                          </a:rPr>
                          <m:t>.</m:t>
                        </m:r>
                        <m:r>
                          <a:rPr lang="en-US" altLang="zh-CN" sz="2800">
                            <a:solidFill>
                              <a:srgbClr val="000000"/>
                            </a:solidFill>
                            <a:latin typeface="Cambria Math" panose="02040503050406030204" pitchFamily="18" charset="0"/>
                            <a:cs typeface="Times New Roman" panose="02020603050405020304" pitchFamily="18" charset="0"/>
                          </a:rPr>
                          <m:t>00</m:t>
                        </m:r>
                        <m:r>
                          <m:rPr>
                            <m:sty m:val="p"/>
                          </m:rPr>
                          <a:rPr lang="en-US" altLang="zh-CN" sz="2800">
                            <a:solidFill>
                              <a:srgbClr val="000000"/>
                            </a:solidFill>
                            <a:latin typeface="Cambria Math" panose="02040503050406030204" pitchFamily="18" charset="0"/>
                            <a:cs typeface="Times New Roman" panose="02020603050405020304" pitchFamily="18" charset="0"/>
                          </a:rPr>
                          <m:t>cm</m:t>
                        </m:r>
                      </m:num>
                      <m:den>
                        <m:r>
                          <a:rPr lang="en-US" altLang="zh-CN" sz="2800">
                            <a:solidFill>
                              <a:srgbClr val="000000"/>
                            </a:solidFill>
                            <a:latin typeface="Cambria Math" panose="02040503050406030204" pitchFamily="18" charset="0"/>
                            <a:cs typeface="Times New Roman" panose="02020603050405020304" pitchFamily="18" charset="0"/>
                          </a:rPr>
                          <m:t>5</m:t>
                        </m:r>
                        <m:r>
                          <m:rPr>
                            <m:sty m:val="p"/>
                          </m:rPr>
                          <a:rPr lang="en-US" altLang="zh-CN" sz="2800">
                            <a:solidFill>
                              <a:srgbClr val="000000"/>
                            </a:solidFill>
                            <a:latin typeface="Cambria Math" panose="02040503050406030204" pitchFamily="18" charset="0"/>
                            <a:cs typeface="Times New Roman" panose="02020603050405020304" pitchFamily="18" charset="0"/>
                          </a:rPr>
                          <m:t>s</m:t>
                        </m:r>
                      </m:den>
                    </m:f>
                  </m:oMath>
                </a14:m>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16</a:t>
                </a:r>
                <a:r>
                  <a:rPr lang="en-US"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cm/s</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0</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16</a:t>
                </a:r>
                <a:r>
                  <a:rPr lang="en-US"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m/s</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由题图可知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点是</a:t>
                </a:r>
                <a:r>
                  <a:rPr lang="en-US" altLang="zh-CN" sz="2800" i="1" dirty="0">
                    <a:solidFill>
                      <a:srgbClr val="000000"/>
                    </a:solidFill>
                    <a:latin typeface="Times New Roman" panose="02020603050405020304" pitchFamily="18" charset="0"/>
                    <a:cs typeface="Times New Roman" panose="02020603050405020304" pitchFamily="18" charset="0"/>
                  </a:rPr>
                  <a:t>AC</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的中点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即</a:t>
                </a:r>
                <a:r>
                  <a:rPr lang="en-US" altLang="zh-CN" sz="2800" i="1" dirty="0" err="1">
                    <a:solidFill>
                      <a:srgbClr val="000000"/>
                    </a:solidFill>
                    <a:latin typeface="Times New Roman" panose="02020603050405020304" pitchFamily="18" charset="0"/>
                    <a:cs typeface="Times New Roman" panose="02020603050405020304" pitchFamily="18" charset="0"/>
                  </a:rPr>
                  <a:t>s</a:t>
                </a:r>
                <a:r>
                  <a:rPr lang="en-US" altLang="zh-CN" sz="2800" i="1" baseline="-25000" dirty="0" err="1">
                    <a:solidFill>
                      <a:srgbClr val="000000"/>
                    </a:solidFill>
                    <a:latin typeface="Times New Roman" panose="02020603050405020304" pitchFamily="18" charset="0"/>
                    <a:cs typeface="Times New Roman" panose="02020603050405020304" pitchFamily="18" charset="0"/>
                  </a:rPr>
                  <a:t>AB</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i="1" dirty="0" err="1">
                    <a:solidFill>
                      <a:srgbClr val="000000"/>
                    </a:solidFill>
                    <a:latin typeface="Times New Roman" panose="02020603050405020304" pitchFamily="18" charset="0"/>
                    <a:cs typeface="Times New Roman" panose="02020603050405020304" pitchFamily="18" charset="0"/>
                  </a:rPr>
                  <a:t>s</a:t>
                </a:r>
                <a:r>
                  <a:rPr lang="en-US" altLang="zh-CN" sz="2800" i="1" baseline="-25000" dirty="0" err="1">
                    <a:solidFill>
                      <a:srgbClr val="000000"/>
                    </a:solidFill>
                    <a:latin typeface="Times New Roman" panose="02020603050405020304" pitchFamily="18" charset="0"/>
                    <a:cs typeface="Times New Roman" panose="02020603050405020304" pitchFamily="18" charset="0"/>
                  </a:rPr>
                  <a:t>BC</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又已知</a:t>
                </a:r>
                <a:r>
                  <a:rPr lang="en-US" altLang="zh-CN" sz="2800" i="1" dirty="0" err="1">
                    <a:solidFill>
                      <a:srgbClr val="000000"/>
                    </a:solidFill>
                    <a:latin typeface="Times New Roman" panose="02020603050405020304" pitchFamily="18" charset="0"/>
                    <a:cs typeface="Times New Roman" panose="02020603050405020304" pitchFamily="18" charset="0"/>
                  </a:rPr>
                  <a:t>t</a:t>
                </a:r>
                <a:r>
                  <a:rPr lang="en-US" altLang="zh-CN" sz="2800" i="1" baseline="-25000" dirty="0" err="1">
                    <a:solidFill>
                      <a:srgbClr val="000000"/>
                    </a:solidFill>
                    <a:latin typeface="Times New Roman" panose="02020603050405020304" pitchFamily="18" charset="0"/>
                    <a:cs typeface="Times New Roman" panose="02020603050405020304" pitchFamily="18" charset="0"/>
                  </a:rPr>
                  <a:t>AB</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3</a:t>
                </a:r>
                <a:r>
                  <a:rPr lang="en-US"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err="1">
                    <a:solidFill>
                      <a:srgbClr val="000000"/>
                    </a:solidFill>
                    <a:latin typeface="Times New Roman" panose="02020603050405020304" pitchFamily="18" charset="0"/>
                    <a:cs typeface="Times New Roman" panose="02020603050405020304" pitchFamily="18" charset="0"/>
                  </a:rPr>
                  <a:t>s,</a:t>
                </a:r>
                <a:r>
                  <a:rPr lang="en-US" altLang="zh-CN" sz="2800" i="1" dirty="0" err="1">
                    <a:solidFill>
                      <a:srgbClr val="000000"/>
                    </a:solidFill>
                    <a:latin typeface="Times New Roman" panose="02020603050405020304" pitchFamily="18" charset="0"/>
                    <a:cs typeface="Times New Roman" panose="02020603050405020304" pitchFamily="18" charset="0"/>
                  </a:rPr>
                  <a:t>t</a:t>
                </a:r>
                <a:r>
                  <a:rPr lang="en-US" altLang="zh-CN" sz="2800" i="1" baseline="-25000" dirty="0" err="1">
                    <a:solidFill>
                      <a:srgbClr val="000000"/>
                    </a:solidFill>
                    <a:latin typeface="Times New Roman" panose="02020603050405020304" pitchFamily="18" charset="0"/>
                    <a:cs typeface="Times New Roman" panose="02020603050405020304" pitchFamily="18" charset="0"/>
                  </a:rPr>
                  <a:t>BC</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2</a:t>
                </a:r>
                <a:r>
                  <a:rPr lang="en-US"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由速度公式</a:t>
                </a:r>
                <a:r>
                  <a:rPr lang="en-US" altLang="zh-CN" sz="2800" i="1" dirty="0">
                    <a:solidFill>
                      <a:srgbClr val="000000"/>
                    </a:solidFill>
                    <a:latin typeface="Times New Roman" panose="02020603050405020304" pitchFamily="18" charset="0"/>
                    <a:cs typeface="Times New Roman" panose="02020603050405020304" pitchFamily="18" charset="0"/>
                  </a:rPr>
                  <a:t>v=</a:t>
                </a:r>
                <a14:m>
                  <m:oMath xmlns:m="http://schemas.openxmlformats.org/officeDocument/2006/math">
                    <m:f>
                      <m:fPr>
                        <m:ctrlPr>
                          <a:rPr lang="zh-CN" altLang="zh-CN" sz="28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i="1">
                            <a:solidFill>
                              <a:srgbClr val="000000"/>
                            </a:solidFill>
                            <a:latin typeface="Cambria Math" panose="02040503050406030204" pitchFamily="18" charset="0"/>
                            <a:cs typeface="Times New Roman" panose="02020603050405020304" pitchFamily="18" charset="0"/>
                          </a:rPr>
                          <m:t>𝑠</m:t>
                        </m:r>
                      </m:num>
                      <m:den>
                        <m:r>
                          <a:rPr lang="en-US" altLang="zh-CN" sz="2800" i="1">
                            <a:solidFill>
                              <a:srgbClr val="000000"/>
                            </a:solidFill>
                            <a:latin typeface="Cambria Math" panose="02040503050406030204" pitchFamily="18" charset="0"/>
                            <a:cs typeface="Times New Roman" panose="02020603050405020304" pitchFamily="18" charset="0"/>
                          </a:rPr>
                          <m:t>𝑡</m:t>
                        </m:r>
                      </m:den>
                    </m:f>
                  </m:oMath>
                </a14:m>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路程相等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所用时间越小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速度越大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因此</a:t>
                </a:r>
                <a:r>
                  <a:rPr lang="en-US" altLang="zh-CN" sz="2800" i="1" dirty="0">
                    <a:solidFill>
                      <a:srgbClr val="000000"/>
                    </a:solidFill>
                    <a:latin typeface="Times New Roman" panose="02020603050405020304" pitchFamily="18" charset="0"/>
                    <a:cs typeface="Times New Roman" panose="02020603050405020304" pitchFamily="18" charset="0"/>
                  </a:rPr>
                  <a:t>BC</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段的平均速度大于</a:t>
                </a:r>
                <a:r>
                  <a:rPr lang="en-US" altLang="zh-CN" sz="2800" i="1" dirty="0">
                    <a:solidFill>
                      <a:srgbClr val="000000"/>
                    </a:solidFill>
                    <a:latin typeface="Times New Roman" panose="02020603050405020304" pitchFamily="18" charset="0"/>
                    <a:cs typeface="Times New Roman" panose="02020603050405020304" pitchFamily="18" charset="0"/>
                  </a:rPr>
                  <a:t>AB</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段的平均速度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小车在斜面上做加速运动。</a:t>
                </a:r>
                <a:r>
                  <a:rPr lang="en-US" altLang="zh-CN" sz="2800" dirty="0">
                    <a:solidFill>
                      <a:srgbClr val="000000"/>
                    </a:solidFill>
                    <a:latin typeface="Times New Roman" panose="02020603050405020304" pitchFamily="18" charset="0"/>
                    <a:cs typeface="Times New Roman" panose="02020603050405020304" pitchFamily="18" charset="0"/>
                  </a:rPr>
                  <a:t>(4)</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如果不小心让小车过了</a:t>
                </a:r>
                <a:r>
                  <a:rPr lang="en-US" altLang="zh-CN" sz="2800" i="1"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点才开始计时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测得的时间偏小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由速度公式</a:t>
                </a:r>
                <a:r>
                  <a:rPr lang="en-US" altLang="zh-CN" sz="2800" i="1" dirty="0">
                    <a:solidFill>
                      <a:srgbClr val="000000"/>
                    </a:solidFill>
                    <a:latin typeface="Times New Roman" panose="02020603050405020304" pitchFamily="18" charset="0"/>
                    <a:cs typeface="Times New Roman" panose="02020603050405020304" pitchFamily="18" charset="0"/>
                  </a:rPr>
                  <a:t>v=</a:t>
                </a:r>
                <a14:m>
                  <m:oMath xmlns:m="http://schemas.openxmlformats.org/officeDocument/2006/math">
                    <m:f>
                      <m:fPr>
                        <m:ctrlPr>
                          <a:rPr lang="zh-CN" altLang="zh-CN" sz="28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i="1">
                            <a:solidFill>
                              <a:srgbClr val="000000"/>
                            </a:solidFill>
                            <a:latin typeface="Cambria Math" panose="02040503050406030204" pitchFamily="18" charset="0"/>
                            <a:cs typeface="Times New Roman" panose="02020603050405020304" pitchFamily="18" charset="0"/>
                          </a:rPr>
                          <m:t>𝑠</m:t>
                        </m:r>
                      </m:num>
                      <m:den>
                        <m:r>
                          <a:rPr lang="en-US" altLang="zh-CN" sz="2800" i="1">
                            <a:solidFill>
                              <a:srgbClr val="000000"/>
                            </a:solidFill>
                            <a:latin typeface="Cambria Math" panose="02040503050406030204" pitchFamily="18" charset="0"/>
                            <a:cs typeface="Times New Roman" panose="02020603050405020304" pitchFamily="18" charset="0"/>
                          </a:rPr>
                          <m:t>𝑡</m:t>
                        </m:r>
                      </m:den>
                    </m:f>
                  </m:oMath>
                </a14:m>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路程一定</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时间越小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平均速度越大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因此</a:t>
                </a:r>
                <a:r>
                  <a:rPr lang="en-US" altLang="zh-CN" sz="2800" i="1" dirty="0">
                    <a:solidFill>
                      <a:srgbClr val="000000"/>
                    </a:solidFill>
                    <a:latin typeface="Times New Roman" panose="02020603050405020304" pitchFamily="18" charset="0"/>
                    <a:cs typeface="Times New Roman" panose="02020603050405020304" pitchFamily="18" charset="0"/>
                  </a:rPr>
                  <a:t>AC</a:t>
                </a:r>
                <a:r>
                  <a:rPr lang="zh-CN" alt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段平均速度的测量值将偏大。</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mc:Choice>
        <mc:Fallback>
          <p:sp>
            <p:nvSpPr>
              <p:cNvPr id="8" name="矩形 7"/>
              <p:cNvSpPr>
                <a:spLocks noRot="1" noChangeAspect="1" noMove="1" noResize="1" noEditPoints="1" noAdjustHandles="1" noChangeArrowheads="1" noChangeShapeType="1" noTextEdit="1"/>
              </p:cNvSpPr>
              <p:nvPr/>
            </p:nvSpPr>
            <p:spPr>
              <a:xfrm>
                <a:off x="381000" y="277827"/>
                <a:ext cx="11430000" cy="5758436"/>
              </a:xfrm>
              <a:prstGeom prst="rect">
                <a:avLst/>
              </a:prstGeom>
              <a:blipFill rotWithShape="0">
                <a:blip r:embed="rId2"/>
                <a:stretch>
                  <a:fillRect l="-1120" t="-318" r="-427" b="-211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1735267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29891"/>
            <a:ext cx="11430000" cy="4494115"/>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命题点</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在放置斜面时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斜面坡度不宜过大的原因</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坡度太大时小车滑行太快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不利于测量小车运动的时间。</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小车在下滑过程中运动状态的判断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从斜面顶端到底端的过程中做加速直线运动。</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误差分析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小车过了起点后才开始计时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会导致测量时间偏小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测得的平均速度偏大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小车到达金属片位置后还没有停止计时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会导致测量时间偏大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测得的平均速度偏小。</a:t>
            </a:r>
            <a:endParaRPr lang="zh-CN" altLang="zh-CN" sz="2800" dirty="0">
              <a:solidFill>
                <a:srgbClr val="000000"/>
              </a:solidFill>
              <a:effectLst/>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73427244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298</TotalTime>
  <Words>544</Words>
  <Application>Microsoft Office PowerPoint</Application>
  <PresentationFormat>宽屏</PresentationFormat>
  <Paragraphs>51</Paragraphs>
  <Slides>12</Slides>
  <Notes>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12</vt:i4>
      </vt:variant>
    </vt:vector>
  </HeadingPairs>
  <TitlesOfParts>
    <vt:vector size="29" baseType="lpstr">
      <vt:lpstr>NEU-BZ-S92</vt:lpstr>
      <vt:lpstr>方正兰亭中黑_GBK</vt:lpstr>
      <vt:lpstr>方正书宋_GBK</vt:lpstr>
      <vt:lpstr>方正正黑简体</vt:lpstr>
      <vt:lpstr>仿宋</vt:lpstr>
      <vt:lpstr>黑体</vt:lpstr>
      <vt:lpstr>华文隶书</vt:lpstr>
      <vt:lpstr>楷体</vt:lpstr>
      <vt:lpstr>隶书</vt:lpstr>
      <vt:lpstr>宋体</vt:lpstr>
      <vt:lpstr>微软雅黑</vt:lpstr>
      <vt:lpstr>Arial</vt:lpstr>
      <vt:lpstr>Calibri</vt:lpstr>
      <vt:lpstr>Cambria Math</vt:lpstr>
      <vt:lpstr>Times New Roman</vt:lpstr>
      <vt:lpstr>1_Office 主题</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41</cp:revision>
  <dcterms:created xsi:type="dcterms:W3CDTF">2021-07-19T03:09:34Z</dcterms:created>
  <dcterms:modified xsi:type="dcterms:W3CDTF">2025-09-22T05:09:46Z</dcterms:modified>
</cp:coreProperties>
</file>